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72" r:id="rId3"/>
    <p:sldId id="273" r:id="rId4"/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4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92" autoAdjust="0"/>
    <p:restoredTop sz="94660"/>
  </p:normalViewPr>
  <p:slideViewPr>
    <p:cSldViewPr>
      <p:cViewPr>
        <p:scale>
          <a:sx n="66" d="100"/>
          <a:sy n="66" d="100"/>
        </p:scale>
        <p:origin x="-1302" y="-9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1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3773DB7-9ACF-47F6-B70E-B8FF9E3BCE77}" type="datetimeFigureOut">
              <a:rPr lang="fr-FR" smtClean="0"/>
              <a:pPr/>
              <a:t>17/02/2015</a:t>
            </a:fld>
            <a:endParaRPr lang="fr-FR" dirty="0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r-FR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3E34133-0196-4B76-BBF7-04E51155507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773DB7-9ACF-47F6-B70E-B8FF9E3BCE77}" type="datetimeFigureOut">
              <a:rPr lang="fr-FR" smtClean="0"/>
              <a:pPr/>
              <a:t>17/02/2015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E34133-0196-4B76-BBF7-04E51155507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3773DB7-9ACF-47F6-B70E-B8FF9E3BCE77}" type="datetimeFigureOut">
              <a:rPr lang="fr-FR" smtClean="0"/>
              <a:pPr/>
              <a:t>17/02/2015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3E34133-0196-4B76-BBF7-04E51155507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773DB7-9ACF-47F6-B70E-B8FF9E3BCE77}" type="datetimeFigureOut">
              <a:rPr lang="fr-FR" smtClean="0"/>
              <a:pPr/>
              <a:t>17/02/2015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E34133-0196-4B76-BBF7-04E51155507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3773DB7-9ACF-47F6-B70E-B8FF9E3BCE77}" type="datetimeFigureOut">
              <a:rPr lang="fr-FR" smtClean="0"/>
              <a:pPr/>
              <a:t>17/02/2015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3E34133-0196-4B76-BBF7-04E51155507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773DB7-9ACF-47F6-B70E-B8FF9E3BCE77}" type="datetimeFigureOut">
              <a:rPr lang="fr-FR" smtClean="0"/>
              <a:pPr/>
              <a:t>17/02/2015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E34133-0196-4B76-BBF7-04E51155507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773DB7-9ACF-47F6-B70E-B8FF9E3BCE77}" type="datetimeFigureOut">
              <a:rPr lang="fr-FR" smtClean="0"/>
              <a:pPr/>
              <a:t>17/02/2015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E34133-0196-4B76-BBF7-04E51155507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773DB7-9ACF-47F6-B70E-B8FF9E3BCE77}" type="datetimeFigureOut">
              <a:rPr lang="fr-FR" smtClean="0"/>
              <a:pPr/>
              <a:t>17/02/2015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E34133-0196-4B76-BBF7-04E51155507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3773DB7-9ACF-47F6-B70E-B8FF9E3BCE77}" type="datetimeFigureOut">
              <a:rPr lang="fr-FR" smtClean="0"/>
              <a:pPr/>
              <a:t>17/02/2015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E34133-0196-4B76-BBF7-04E51155507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773DB7-9ACF-47F6-B70E-B8FF9E3BCE77}" type="datetimeFigureOut">
              <a:rPr lang="fr-FR" smtClean="0"/>
              <a:pPr/>
              <a:t>17/02/2015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E34133-0196-4B76-BBF7-04E51155507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773DB7-9ACF-47F6-B70E-B8FF9E3BCE77}" type="datetimeFigureOut">
              <a:rPr lang="fr-FR" smtClean="0"/>
              <a:pPr/>
              <a:t>17/02/2015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E34133-0196-4B76-BBF7-04E51155507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3773DB7-9ACF-47F6-B70E-B8FF9E3BCE77}" type="datetimeFigureOut">
              <a:rPr lang="fr-FR" smtClean="0"/>
              <a:pPr/>
              <a:t>17/02/2015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r-FR" dirty="0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3E34133-0196-4B76-BBF7-04E51155507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hyperlink" Target="http://fr.wikipedia.org/wiki/Syst%C3%A8me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mashingmagazine.com/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smashingmagazine.com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8000" dirty="0" smtClean="0"/>
              <a:t>ihm</a:t>
            </a:r>
            <a:endParaRPr lang="fr-FR" sz="800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2"/>
          </p:nvPr>
        </p:nvSpPr>
        <p:spPr>
          <a:xfrm>
            <a:off x="5143504" y="3571876"/>
            <a:ext cx="3714776" cy="1071570"/>
          </a:xfrm>
        </p:spPr>
        <p:txBody>
          <a:bodyPr>
            <a:noAutofit/>
          </a:bodyPr>
          <a:lstStyle/>
          <a:p>
            <a:r>
              <a:rPr lang="fr-FR" sz="2400" dirty="0" smtClean="0"/>
              <a:t>Le Gabarit et la Maquette</a:t>
            </a:r>
            <a:endParaRPr lang="fr-FR" sz="2400" dirty="0"/>
          </a:p>
        </p:txBody>
      </p:sp>
      <p:pic>
        <p:nvPicPr>
          <p:cNvPr id="15362" name="Picture 2" descr="http://www.isimsf.rnu.tn/print/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82" y="142852"/>
            <a:ext cx="1104900" cy="828676"/>
          </a:xfrm>
          <a:prstGeom prst="rect">
            <a:avLst/>
          </a:prstGeom>
          <a:noFill/>
        </p:spPr>
      </p:pic>
      <p:pic>
        <p:nvPicPr>
          <p:cNvPr id="15364" name="Picture 4" descr="http://www.ene.fr/data/modules/actualite/218_vignettefiche201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379888">
            <a:off x="712246" y="1142231"/>
            <a:ext cx="4152527" cy="380345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7" name="ZoneTexte 6"/>
          <p:cNvSpPr txBox="1"/>
          <p:nvPr/>
        </p:nvSpPr>
        <p:spPr>
          <a:xfrm>
            <a:off x="5286380" y="4143380"/>
            <a:ext cx="17828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Réalisé Par : </a:t>
            </a:r>
          </a:p>
          <a:p>
            <a:r>
              <a:rPr lang="fr-FR" dirty="0" smtClean="0"/>
              <a:t>Dorra Barkallah</a:t>
            </a:r>
          </a:p>
          <a:p>
            <a:r>
              <a:rPr lang="fr-FR" dirty="0" smtClean="0"/>
              <a:t>Ben Ali Nedia  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5214942" y="5572140"/>
            <a:ext cx="3494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Encadré par : Tounsi Mohamed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928926" y="571480"/>
            <a:ext cx="4786346" cy="571504"/>
          </a:xfrm>
        </p:spPr>
        <p:txBody>
          <a:bodyPr/>
          <a:lstStyle/>
          <a:p>
            <a:pPr algn="l"/>
            <a:r>
              <a:rPr lang="fr-FR" sz="2800" dirty="0" smtClean="0"/>
              <a:t>Gabarit de site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928646"/>
            <a:ext cx="2286016" cy="4857808"/>
          </a:xfrm>
        </p:spPr>
        <p:txBody>
          <a:bodyPr>
            <a:normAutofit/>
          </a:bodyPr>
          <a:lstStyle/>
          <a:p>
            <a:pPr marL="457200" indent="-457200" algn="l"/>
            <a:r>
              <a:rPr lang="fr-FR" dirty="0" smtClean="0">
                <a:solidFill>
                  <a:srgbClr val="7030A0"/>
                </a:solidFill>
              </a:rPr>
              <a:t>Gabarit </a:t>
            </a:r>
          </a:p>
          <a:p>
            <a:pPr marL="457200" indent="-457200" algn="l"/>
            <a:r>
              <a:rPr lang="fr-FR" dirty="0" smtClean="0">
                <a:solidFill>
                  <a:srgbClr val="7030A0"/>
                </a:solidFill>
              </a:rPr>
              <a:t>(mise en page)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Définition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Exemples 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accent2"/>
                </a:solidFill>
              </a:rPr>
              <a:t>Gabarit du site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 algn="l"/>
            <a:r>
              <a:rPr lang="fr-FR" dirty="0" smtClean="0">
                <a:solidFill>
                  <a:schemeClr val="tx2"/>
                </a:solidFill>
              </a:rPr>
              <a:t> Maquette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Définition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Exemples 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Maquette du site </a:t>
            </a:r>
          </a:p>
          <a:p>
            <a:pPr marL="457200" indent="-457200" algn="l">
              <a:buFont typeface="+mj-lt"/>
              <a:buAutoNum type="arabicPeriod"/>
            </a:pPr>
            <a:endParaRPr lang="fr-FR" dirty="0"/>
          </a:p>
        </p:txBody>
      </p:sp>
      <p:pic>
        <p:nvPicPr>
          <p:cNvPr id="5" name="Image 4" descr="c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4" y="1285860"/>
            <a:ext cx="5786478" cy="5357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928646"/>
            <a:ext cx="2286016" cy="4857808"/>
          </a:xfrm>
        </p:spPr>
        <p:txBody>
          <a:bodyPr>
            <a:normAutofit/>
          </a:bodyPr>
          <a:lstStyle/>
          <a:p>
            <a:pPr marL="457200" indent="-457200" algn="l"/>
            <a:r>
              <a:rPr lang="fr-FR" dirty="0" smtClean="0">
                <a:solidFill>
                  <a:schemeClr val="tx2"/>
                </a:solidFill>
              </a:rPr>
              <a:t>Gabarit </a:t>
            </a:r>
          </a:p>
          <a:p>
            <a:pPr marL="457200" indent="-457200" algn="l"/>
            <a:r>
              <a:rPr lang="fr-FR" dirty="0" smtClean="0">
                <a:solidFill>
                  <a:schemeClr val="tx2"/>
                </a:solidFill>
              </a:rPr>
              <a:t>(mise en page)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Définition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Exemples 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Gabarit du site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 algn="l"/>
            <a:r>
              <a:rPr lang="fr-FR" dirty="0" smtClean="0">
                <a:solidFill>
                  <a:schemeClr val="tx2"/>
                </a:solidFill>
              </a:rPr>
              <a:t> </a:t>
            </a:r>
            <a:r>
              <a:rPr lang="fr-FR" dirty="0" smtClean="0">
                <a:solidFill>
                  <a:srgbClr val="7030A0"/>
                </a:solidFill>
              </a:rPr>
              <a:t>Maquette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Définition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Exemples 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Maquette du site </a:t>
            </a:r>
          </a:p>
          <a:p>
            <a:pPr marL="457200" indent="-457200" algn="l">
              <a:buFont typeface="+mj-lt"/>
              <a:buAutoNum type="arabicPeriod"/>
            </a:pPr>
            <a:endParaRPr lang="fr-FR" dirty="0"/>
          </a:p>
        </p:txBody>
      </p:sp>
      <p:sp>
        <p:nvSpPr>
          <p:cNvPr id="7" name="Titre 1"/>
          <p:cNvSpPr>
            <a:spLocks noGrp="1"/>
          </p:cNvSpPr>
          <p:nvPr>
            <p:ph type="ctrTitle"/>
          </p:nvPr>
        </p:nvSpPr>
        <p:spPr>
          <a:xfrm>
            <a:off x="3428992" y="2571744"/>
            <a:ext cx="4786346" cy="928694"/>
          </a:xfrm>
        </p:spPr>
        <p:txBody>
          <a:bodyPr/>
          <a:lstStyle/>
          <a:p>
            <a:pPr algn="ctr"/>
            <a:r>
              <a:rPr lang="fr-FR" dirty="0" smtClean="0"/>
              <a:t>Maquette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928646"/>
            <a:ext cx="2286016" cy="4857808"/>
          </a:xfrm>
        </p:spPr>
        <p:txBody>
          <a:bodyPr>
            <a:normAutofit/>
          </a:bodyPr>
          <a:lstStyle/>
          <a:p>
            <a:pPr marL="457200" indent="-457200" algn="l"/>
            <a:r>
              <a:rPr lang="fr-FR" dirty="0" smtClean="0">
                <a:solidFill>
                  <a:schemeClr val="tx2"/>
                </a:solidFill>
              </a:rPr>
              <a:t>Gabarit </a:t>
            </a:r>
          </a:p>
          <a:p>
            <a:pPr marL="457200" indent="-457200" algn="l"/>
            <a:r>
              <a:rPr lang="fr-FR" dirty="0" smtClean="0">
                <a:solidFill>
                  <a:schemeClr val="tx2"/>
                </a:solidFill>
              </a:rPr>
              <a:t>(mise en page)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Définition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Exemples 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Gabarit du site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 algn="l"/>
            <a:r>
              <a:rPr lang="fr-FR" dirty="0" smtClean="0">
                <a:solidFill>
                  <a:schemeClr val="tx2"/>
                </a:solidFill>
              </a:rPr>
              <a:t> </a:t>
            </a:r>
            <a:r>
              <a:rPr lang="fr-FR" dirty="0" smtClean="0">
                <a:solidFill>
                  <a:srgbClr val="7030A0"/>
                </a:solidFill>
              </a:rPr>
              <a:t>Maquette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</a:t>
            </a:r>
            <a:r>
              <a:rPr lang="fr-FR" sz="2000" dirty="0" smtClean="0">
                <a:solidFill>
                  <a:schemeClr val="accent2"/>
                </a:solidFill>
              </a:rPr>
              <a:t>Définition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Exemples 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Maquette du site </a:t>
            </a:r>
          </a:p>
          <a:p>
            <a:pPr marL="457200" indent="-457200" algn="l">
              <a:buFont typeface="+mj-lt"/>
              <a:buAutoNum type="arabicPeriod"/>
            </a:pPr>
            <a:endParaRPr lang="fr-FR" dirty="0"/>
          </a:p>
        </p:txBody>
      </p:sp>
      <p:sp>
        <p:nvSpPr>
          <p:cNvPr id="5" name="Titre 1"/>
          <p:cNvSpPr>
            <a:spLocks noGrp="1"/>
          </p:cNvSpPr>
          <p:nvPr>
            <p:ph type="ctrTitle"/>
          </p:nvPr>
        </p:nvSpPr>
        <p:spPr>
          <a:xfrm>
            <a:off x="2928926" y="571480"/>
            <a:ext cx="4786346" cy="571504"/>
          </a:xfrm>
        </p:spPr>
        <p:txBody>
          <a:bodyPr/>
          <a:lstStyle/>
          <a:p>
            <a:pPr algn="l"/>
            <a:r>
              <a:rPr lang="fr-FR" sz="2800" dirty="0" smtClean="0"/>
              <a:t>définition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214679" y="1714488"/>
            <a:ext cx="5214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Une </a:t>
            </a:r>
            <a:r>
              <a:rPr lang="fr-FR" b="1" dirty="0"/>
              <a:t>maquette</a:t>
            </a:r>
            <a:r>
              <a:rPr lang="fr-FR" dirty="0"/>
              <a:t> est une représentation </a:t>
            </a:r>
            <a:r>
              <a:rPr lang="fr-FR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partielle</a:t>
            </a:r>
            <a:r>
              <a:rPr lang="fr-FR" dirty="0"/>
              <a:t> ou </a:t>
            </a:r>
            <a:r>
              <a:rPr lang="fr-FR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complète</a:t>
            </a:r>
            <a:r>
              <a:rPr lang="fr-FR" dirty="0"/>
              <a:t> d'un </a:t>
            </a:r>
            <a:r>
              <a:rPr lang="fr-FR" u="sng" dirty="0">
                <a:hlinkClick r:id="rId2" tooltip="Système"/>
              </a:rPr>
              <a:t>système</a:t>
            </a:r>
            <a:r>
              <a:rPr lang="fr-FR" dirty="0"/>
              <a:t> ou d'un objet  afin d'en tester et valider certains aspects et/ou le comportement (maquette fonctionnelle</a:t>
            </a:r>
            <a:r>
              <a:rPr lang="fr-FR" dirty="0" smtClean="0"/>
              <a:t>).</a:t>
            </a:r>
            <a:endParaRPr lang="fr-FR" dirty="0"/>
          </a:p>
        </p:txBody>
      </p:sp>
      <p:pic>
        <p:nvPicPr>
          <p:cNvPr id="10" name="Image 9" descr="C:\Users\windows\Desktop\ihm\Wireframe_AT2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3786190"/>
            <a:ext cx="3231575" cy="2714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age 10" descr="C:\Users\windows\Desktop\ihm\YouTubeLike.pn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7554" y="3143248"/>
            <a:ext cx="3286148" cy="245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928646"/>
            <a:ext cx="2286016" cy="4857808"/>
          </a:xfrm>
        </p:spPr>
        <p:txBody>
          <a:bodyPr>
            <a:normAutofit/>
          </a:bodyPr>
          <a:lstStyle/>
          <a:p>
            <a:pPr marL="457200" indent="-457200" algn="l"/>
            <a:r>
              <a:rPr lang="fr-FR" dirty="0" smtClean="0">
                <a:solidFill>
                  <a:schemeClr val="tx2"/>
                </a:solidFill>
              </a:rPr>
              <a:t>Gabarit </a:t>
            </a:r>
          </a:p>
          <a:p>
            <a:pPr marL="457200" indent="-457200" algn="l"/>
            <a:r>
              <a:rPr lang="fr-FR" dirty="0" smtClean="0">
                <a:solidFill>
                  <a:schemeClr val="tx2"/>
                </a:solidFill>
              </a:rPr>
              <a:t>(mise en page)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Définition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Exemples 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Gabarit du site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 algn="l"/>
            <a:r>
              <a:rPr lang="fr-FR" dirty="0" smtClean="0">
                <a:solidFill>
                  <a:schemeClr val="tx2"/>
                </a:solidFill>
              </a:rPr>
              <a:t> </a:t>
            </a:r>
            <a:r>
              <a:rPr lang="fr-FR" dirty="0" smtClean="0">
                <a:solidFill>
                  <a:srgbClr val="7030A0"/>
                </a:solidFill>
              </a:rPr>
              <a:t>Maquette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</a:t>
            </a:r>
            <a:r>
              <a:rPr lang="fr-FR" sz="2000" dirty="0" smtClean="0">
                <a:solidFill>
                  <a:schemeClr val="accent2"/>
                </a:solidFill>
              </a:rPr>
              <a:t>Définition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Exemples 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Maquette du site </a:t>
            </a:r>
          </a:p>
          <a:p>
            <a:pPr marL="457200" indent="-457200" algn="l">
              <a:buFont typeface="+mj-lt"/>
              <a:buAutoNum type="arabicPeriod"/>
            </a:pPr>
            <a:endParaRPr lang="fr-FR" dirty="0"/>
          </a:p>
        </p:txBody>
      </p:sp>
      <p:sp>
        <p:nvSpPr>
          <p:cNvPr id="5" name="Titre 1"/>
          <p:cNvSpPr>
            <a:spLocks noGrp="1"/>
          </p:cNvSpPr>
          <p:nvPr>
            <p:ph type="ctrTitle"/>
          </p:nvPr>
        </p:nvSpPr>
        <p:spPr>
          <a:xfrm>
            <a:off x="2928926" y="571480"/>
            <a:ext cx="4786346" cy="571504"/>
          </a:xfrm>
        </p:spPr>
        <p:txBody>
          <a:bodyPr/>
          <a:lstStyle/>
          <a:p>
            <a:pPr algn="l"/>
            <a:r>
              <a:rPr lang="fr-FR" sz="2800" dirty="0" smtClean="0"/>
              <a:t>définition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214678" y="2000240"/>
            <a:ext cx="52149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La maquette peut être réalisée en deux ou trois dimensions, à une </a:t>
            </a:r>
            <a:r>
              <a:rPr lang="fr-FR" u="sng" dirty="0" smtClean="0">
                <a:solidFill>
                  <a:srgbClr val="FFFF00"/>
                </a:solidFill>
              </a:rPr>
              <a:t>échelle</a:t>
            </a:r>
            <a:r>
              <a:rPr lang="fr-FR" dirty="0" smtClean="0"/>
              <a:t> donnée, le plus souvent réduite ou agrandie pour en faciliter la visualisation.</a:t>
            </a:r>
          </a:p>
          <a:p>
            <a:r>
              <a:rPr lang="fr-FR" dirty="0" smtClean="0"/>
              <a:t>=&gt;La maquette représente une visualisation </a:t>
            </a:r>
            <a:r>
              <a:rPr lang="fr-FR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plus claire au plan de site</a:t>
            </a:r>
            <a:r>
              <a:rPr lang="fr-FR" dirty="0" smtClean="0"/>
              <a:t> (plus détaillé)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928646"/>
            <a:ext cx="2286016" cy="4857808"/>
          </a:xfrm>
        </p:spPr>
        <p:txBody>
          <a:bodyPr>
            <a:normAutofit/>
          </a:bodyPr>
          <a:lstStyle/>
          <a:p>
            <a:pPr marL="457200" indent="-457200" algn="l"/>
            <a:r>
              <a:rPr lang="fr-FR" dirty="0" smtClean="0">
                <a:solidFill>
                  <a:schemeClr val="tx2"/>
                </a:solidFill>
              </a:rPr>
              <a:t>Gabarit </a:t>
            </a:r>
          </a:p>
          <a:p>
            <a:pPr marL="457200" indent="-457200" algn="l"/>
            <a:r>
              <a:rPr lang="fr-FR" dirty="0" smtClean="0">
                <a:solidFill>
                  <a:schemeClr val="tx2"/>
                </a:solidFill>
              </a:rPr>
              <a:t>(mise en page)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Définition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Exemples 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Gabarit du site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 algn="l"/>
            <a:r>
              <a:rPr lang="fr-FR" dirty="0" smtClean="0">
                <a:solidFill>
                  <a:schemeClr val="tx2"/>
                </a:solidFill>
              </a:rPr>
              <a:t> </a:t>
            </a:r>
            <a:r>
              <a:rPr lang="fr-FR" dirty="0" smtClean="0">
                <a:solidFill>
                  <a:srgbClr val="7030A0"/>
                </a:solidFill>
              </a:rPr>
              <a:t>Maquette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Définition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</a:t>
            </a:r>
            <a:r>
              <a:rPr lang="fr-FR" sz="2000" dirty="0" smtClean="0">
                <a:solidFill>
                  <a:schemeClr val="accent2"/>
                </a:solidFill>
              </a:rPr>
              <a:t>Exemples</a:t>
            </a:r>
            <a:r>
              <a:rPr lang="fr-FR" sz="20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Maquette du site </a:t>
            </a:r>
          </a:p>
          <a:p>
            <a:pPr marL="457200" indent="-457200" algn="l">
              <a:buFont typeface="+mj-lt"/>
              <a:buAutoNum type="arabicPeriod"/>
            </a:pPr>
            <a:endParaRPr lang="fr-FR" dirty="0"/>
          </a:p>
        </p:txBody>
      </p:sp>
      <p:sp>
        <p:nvSpPr>
          <p:cNvPr id="5" name="Titre 1"/>
          <p:cNvSpPr>
            <a:spLocks noGrp="1"/>
          </p:cNvSpPr>
          <p:nvPr>
            <p:ph type="ctrTitle"/>
          </p:nvPr>
        </p:nvSpPr>
        <p:spPr>
          <a:xfrm>
            <a:off x="2928926" y="571480"/>
            <a:ext cx="4786346" cy="571504"/>
          </a:xfrm>
        </p:spPr>
        <p:txBody>
          <a:bodyPr/>
          <a:lstStyle/>
          <a:p>
            <a:pPr algn="l"/>
            <a:r>
              <a:rPr lang="fr-FR" sz="2800" dirty="0" smtClean="0"/>
              <a:t>Exemples</a:t>
            </a:r>
            <a:endParaRPr lang="fr-FR" dirty="0"/>
          </a:p>
        </p:txBody>
      </p:sp>
      <p:pic>
        <p:nvPicPr>
          <p:cNvPr id="7" name="Image 6" descr="C:\Users\windows\Desktop\ihm\YouTubeLike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1785926"/>
            <a:ext cx="5214974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928646"/>
            <a:ext cx="2286016" cy="4857808"/>
          </a:xfrm>
        </p:spPr>
        <p:txBody>
          <a:bodyPr>
            <a:normAutofit/>
          </a:bodyPr>
          <a:lstStyle/>
          <a:p>
            <a:pPr marL="457200" indent="-457200" algn="l"/>
            <a:r>
              <a:rPr lang="fr-FR" dirty="0" smtClean="0">
                <a:solidFill>
                  <a:schemeClr val="tx2"/>
                </a:solidFill>
              </a:rPr>
              <a:t>Gabarit </a:t>
            </a:r>
          </a:p>
          <a:p>
            <a:pPr marL="457200" indent="-457200" algn="l"/>
            <a:r>
              <a:rPr lang="fr-FR" dirty="0" smtClean="0">
                <a:solidFill>
                  <a:schemeClr val="tx2"/>
                </a:solidFill>
              </a:rPr>
              <a:t>(mise en page)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Définition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Exemples 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Gabarit du site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 algn="l"/>
            <a:r>
              <a:rPr lang="fr-FR" dirty="0" smtClean="0">
                <a:solidFill>
                  <a:schemeClr val="tx2"/>
                </a:solidFill>
              </a:rPr>
              <a:t> </a:t>
            </a:r>
            <a:r>
              <a:rPr lang="fr-FR" dirty="0" smtClean="0">
                <a:solidFill>
                  <a:srgbClr val="7030A0"/>
                </a:solidFill>
              </a:rPr>
              <a:t>Maquette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Définition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</a:t>
            </a:r>
            <a:r>
              <a:rPr lang="fr-FR" sz="2000" dirty="0" smtClean="0">
                <a:solidFill>
                  <a:schemeClr val="accent2"/>
                </a:solidFill>
              </a:rPr>
              <a:t>Exemples</a:t>
            </a:r>
            <a:r>
              <a:rPr lang="fr-FR" sz="20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Maquette du site </a:t>
            </a:r>
          </a:p>
          <a:p>
            <a:pPr marL="457200" indent="-457200" algn="l">
              <a:buFont typeface="+mj-lt"/>
              <a:buAutoNum type="arabicPeriod"/>
            </a:pPr>
            <a:endParaRPr lang="fr-FR" dirty="0"/>
          </a:p>
        </p:txBody>
      </p:sp>
      <p:sp>
        <p:nvSpPr>
          <p:cNvPr id="5" name="Titre 1"/>
          <p:cNvSpPr>
            <a:spLocks noGrp="1"/>
          </p:cNvSpPr>
          <p:nvPr>
            <p:ph type="ctrTitle"/>
          </p:nvPr>
        </p:nvSpPr>
        <p:spPr>
          <a:xfrm>
            <a:off x="2928926" y="571480"/>
            <a:ext cx="4786346" cy="571504"/>
          </a:xfrm>
        </p:spPr>
        <p:txBody>
          <a:bodyPr/>
          <a:lstStyle/>
          <a:p>
            <a:pPr algn="l"/>
            <a:r>
              <a:rPr lang="fr-FR" sz="2800" dirty="0" smtClean="0"/>
              <a:t>Exemples</a:t>
            </a:r>
            <a:endParaRPr lang="fr-FR" dirty="0"/>
          </a:p>
        </p:txBody>
      </p:sp>
      <p:pic>
        <p:nvPicPr>
          <p:cNvPr id="6" name="Image 5" descr="C:\Users\windows\Desktop\ihm\Wireframe_AT2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9" y="1785926"/>
            <a:ext cx="5500726" cy="4714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928646"/>
            <a:ext cx="2286016" cy="4857808"/>
          </a:xfrm>
        </p:spPr>
        <p:txBody>
          <a:bodyPr>
            <a:normAutofit/>
          </a:bodyPr>
          <a:lstStyle/>
          <a:p>
            <a:pPr marL="457200" indent="-457200" algn="l"/>
            <a:r>
              <a:rPr lang="fr-FR" dirty="0" smtClean="0">
                <a:solidFill>
                  <a:schemeClr val="tx2"/>
                </a:solidFill>
              </a:rPr>
              <a:t>Gabarit </a:t>
            </a:r>
          </a:p>
          <a:p>
            <a:pPr marL="457200" indent="-457200" algn="l"/>
            <a:r>
              <a:rPr lang="fr-FR" dirty="0" smtClean="0">
                <a:solidFill>
                  <a:schemeClr val="tx2"/>
                </a:solidFill>
              </a:rPr>
              <a:t>(mise en page)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Définition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Exemples 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Gabarit du site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 algn="l"/>
            <a:r>
              <a:rPr lang="fr-FR" dirty="0" smtClean="0">
                <a:solidFill>
                  <a:schemeClr val="tx2"/>
                </a:solidFill>
              </a:rPr>
              <a:t> </a:t>
            </a:r>
            <a:r>
              <a:rPr lang="fr-FR" dirty="0" smtClean="0">
                <a:solidFill>
                  <a:srgbClr val="7030A0"/>
                </a:solidFill>
              </a:rPr>
              <a:t>Maquette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Définition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Exemples 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</a:t>
            </a:r>
            <a:r>
              <a:rPr lang="fr-FR" sz="2000" dirty="0" smtClean="0">
                <a:solidFill>
                  <a:schemeClr val="accent2"/>
                </a:solidFill>
              </a:rPr>
              <a:t>Maquette du site </a:t>
            </a:r>
          </a:p>
          <a:p>
            <a:pPr marL="457200" indent="-457200" algn="l">
              <a:buFont typeface="+mj-lt"/>
              <a:buAutoNum type="arabicPeriod"/>
            </a:pPr>
            <a:endParaRPr lang="fr-FR" dirty="0"/>
          </a:p>
        </p:txBody>
      </p:sp>
      <p:sp>
        <p:nvSpPr>
          <p:cNvPr id="5" name="Titre 1"/>
          <p:cNvSpPr>
            <a:spLocks noGrp="1"/>
          </p:cNvSpPr>
          <p:nvPr>
            <p:ph type="ctrTitle"/>
          </p:nvPr>
        </p:nvSpPr>
        <p:spPr>
          <a:xfrm>
            <a:off x="2928926" y="571480"/>
            <a:ext cx="4786346" cy="571504"/>
          </a:xfrm>
        </p:spPr>
        <p:txBody>
          <a:bodyPr/>
          <a:lstStyle/>
          <a:p>
            <a:pPr algn="l"/>
            <a:r>
              <a:rPr lang="fr-FR" sz="2800" dirty="0"/>
              <a:t>Maquette du site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3143240" y="1785926"/>
            <a:ext cx="52149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La maquette </a:t>
            </a:r>
            <a:r>
              <a:rPr lang="fr-FR" dirty="0"/>
              <a:t>de </a:t>
            </a:r>
            <a:r>
              <a:rPr lang="fr-FR" dirty="0" smtClean="0"/>
              <a:t>site : </a:t>
            </a:r>
            <a:r>
              <a:rPr lang="fr-FR" u="sng" dirty="0">
                <a:hlinkClick r:id="rId2"/>
              </a:rPr>
              <a:t>http://</a:t>
            </a:r>
            <a:r>
              <a:rPr lang="fr-FR" u="sng" dirty="0" smtClean="0">
                <a:hlinkClick r:id="rId2"/>
              </a:rPr>
              <a:t>www.smashingmagazine.com</a:t>
            </a:r>
            <a:endParaRPr lang="fr-FR" u="sng" dirty="0" smtClean="0"/>
          </a:p>
          <a:p>
            <a:endParaRPr lang="fr-FR" dirty="0"/>
          </a:p>
          <a:p>
            <a:r>
              <a:rPr lang="fr-FR" u="sng" dirty="0">
                <a:solidFill>
                  <a:schemeClr val="accent5">
                    <a:lumMod val="75000"/>
                  </a:schemeClr>
                </a:solidFill>
              </a:rPr>
              <a:t>Remarque </a:t>
            </a:r>
            <a:r>
              <a:rPr lang="fr-FR" u="sng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fr-FR" dirty="0" smtClean="0"/>
              <a:t>La maquette de site se change </a:t>
            </a:r>
            <a:r>
              <a:rPr lang="fr-FR" dirty="0"/>
              <a:t>suivant la dimension (le plan du pc &lt;&gt;le plan du phone, Tablet ....pour voir la différance </a:t>
            </a:r>
            <a:r>
              <a:rPr lang="fr-FR" dirty="0" smtClean="0"/>
              <a:t>:</a:t>
            </a:r>
            <a:r>
              <a:rPr lang="fr-FR" dirty="0"/>
              <a:t> http://responsivetest.net/ </a:t>
            </a:r>
            <a:r>
              <a:rPr lang="fr-FR" dirty="0" smtClean="0"/>
              <a:t>)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928646"/>
            <a:ext cx="2286016" cy="4857808"/>
          </a:xfrm>
        </p:spPr>
        <p:txBody>
          <a:bodyPr>
            <a:normAutofit/>
          </a:bodyPr>
          <a:lstStyle/>
          <a:p>
            <a:pPr marL="457200" indent="-457200" algn="l"/>
            <a:r>
              <a:rPr lang="fr-FR" dirty="0" smtClean="0">
                <a:solidFill>
                  <a:schemeClr val="tx2"/>
                </a:solidFill>
              </a:rPr>
              <a:t>Gabarit </a:t>
            </a:r>
          </a:p>
          <a:p>
            <a:pPr marL="457200" indent="-457200" algn="l"/>
            <a:r>
              <a:rPr lang="fr-FR" dirty="0" smtClean="0">
                <a:solidFill>
                  <a:schemeClr val="tx2"/>
                </a:solidFill>
              </a:rPr>
              <a:t>(mise en page)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Définition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Exemples 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Gabarit du site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 algn="l"/>
            <a:r>
              <a:rPr lang="fr-FR" dirty="0" smtClean="0">
                <a:solidFill>
                  <a:schemeClr val="tx2"/>
                </a:solidFill>
              </a:rPr>
              <a:t> </a:t>
            </a:r>
            <a:r>
              <a:rPr lang="fr-FR" dirty="0" smtClean="0">
                <a:solidFill>
                  <a:srgbClr val="7030A0"/>
                </a:solidFill>
              </a:rPr>
              <a:t>Maquette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Définition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Exemples 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</a:t>
            </a:r>
            <a:r>
              <a:rPr lang="fr-FR" sz="2000" dirty="0" smtClean="0">
                <a:solidFill>
                  <a:schemeClr val="accent2"/>
                </a:solidFill>
              </a:rPr>
              <a:t>Maquette du site </a:t>
            </a:r>
          </a:p>
          <a:p>
            <a:pPr marL="457200" indent="-457200" algn="l">
              <a:buFont typeface="+mj-lt"/>
              <a:buAutoNum type="arabicPeriod"/>
            </a:pPr>
            <a:endParaRPr lang="fr-FR" dirty="0"/>
          </a:p>
        </p:txBody>
      </p:sp>
      <p:sp>
        <p:nvSpPr>
          <p:cNvPr id="5" name="Titre 1"/>
          <p:cNvSpPr>
            <a:spLocks noGrp="1"/>
          </p:cNvSpPr>
          <p:nvPr>
            <p:ph type="ctrTitle"/>
          </p:nvPr>
        </p:nvSpPr>
        <p:spPr>
          <a:xfrm>
            <a:off x="2928926" y="571480"/>
            <a:ext cx="4786346" cy="571504"/>
          </a:xfrm>
        </p:spPr>
        <p:txBody>
          <a:bodyPr/>
          <a:lstStyle/>
          <a:p>
            <a:pPr algn="l"/>
            <a:r>
              <a:rPr lang="fr-FR" sz="2800" dirty="0" smtClean="0"/>
              <a:t>Maquette du site</a:t>
            </a:r>
            <a:endParaRPr lang="fr-FR" dirty="0"/>
          </a:p>
        </p:txBody>
      </p:sp>
      <p:pic>
        <p:nvPicPr>
          <p:cNvPr id="6" name="Image 5" descr="c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1214422"/>
            <a:ext cx="6000792" cy="55007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1928802"/>
            <a:ext cx="7242048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Mercie pour votre attention 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00034" y="3786190"/>
            <a:ext cx="41434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Référence: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Wikipedia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Cours : CHAPITRE 2 (Organiser l'information); Mr  :Tounsi Mohamed </a:t>
            </a:r>
          </a:p>
          <a:p>
            <a:pPr>
              <a:buFont typeface="Wingdings" pitchFamily="2" charset="2"/>
              <a:buChar char="Ø"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97232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000" dirty="0" smtClean="0"/>
              <a:t>		La manière d'agencer les informations est toujours guidée par le même objectif: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 faciliter la manière dont l'utilisateur interagit avec l'interface </a:t>
            </a:r>
            <a:r>
              <a:rPr lang="fr-FR" sz="2000" dirty="0" smtClean="0"/>
              <a:t>afin qu’il détermine rapidement ce qu’il veut. Pour cela on utilise la Notion de gabarit et de maquette .</a:t>
            </a:r>
          </a:p>
        </p:txBody>
      </p:sp>
      <p:pic>
        <p:nvPicPr>
          <p:cNvPr id="30724" name="Picture 4" descr="http://us.123rf.com/450wm/merznatalia/merznatalia1406/merznatalia140601447/29141630-couverture-d-interface-informatique-a-ecran-tacti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3429000"/>
            <a:ext cx="3730192" cy="271462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4348" y="320040"/>
            <a:ext cx="7242048" cy="1143000"/>
          </a:xfrm>
        </p:spPr>
        <p:txBody>
          <a:bodyPr/>
          <a:lstStyle/>
          <a:p>
            <a:r>
              <a:rPr lang="fr-FR" dirty="0" smtClean="0"/>
              <a:t>Plan 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71514" y="1600200"/>
            <a:ext cx="6972320" cy="4525963"/>
          </a:xfrm>
        </p:spPr>
        <p:txBody>
          <a:bodyPr/>
          <a:lstStyle/>
          <a:p>
            <a:pPr marL="457200" indent="-457200"/>
            <a:r>
              <a:rPr lang="fr-FR" dirty="0" smtClean="0">
                <a:solidFill>
                  <a:schemeClr val="tx2"/>
                </a:solidFill>
              </a:rPr>
              <a:t>Gabarit  (mise en page)</a:t>
            </a:r>
          </a:p>
          <a:p>
            <a:pPr marL="914400" lvl="1" indent="-457200">
              <a:buFont typeface="Wingdings" pitchFamily="2" charset="2"/>
              <a:buChar char="q"/>
            </a:pPr>
            <a:r>
              <a:rPr lang="fr-FR" sz="2000" dirty="0" smtClean="0">
                <a:solidFill>
                  <a:schemeClr val="tx2"/>
                </a:solidFill>
              </a:rPr>
              <a:t>Définition</a:t>
            </a:r>
          </a:p>
          <a:p>
            <a:pPr marL="914400" lvl="1" indent="-457200">
              <a:buFont typeface="Wingdings" pitchFamily="2" charset="2"/>
              <a:buChar char="q"/>
            </a:pPr>
            <a:r>
              <a:rPr lang="fr-FR" sz="2000" dirty="0" smtClean="0">
                <a:solidFill>
                  <a:schemeClr val="tx2"/>
                </a:solidFill>
              </a:rPr>
              <a:t>Exemples </a:t>
            </a:r>
          </a:p>
          <a:p>
            <a:pPr marL="914400" lvl="1" indent="-457200">
              <a:buFont typeface="Wingdings" pitchFamily="2" charset="2"/>
              <a:buChar char="q"/>
            </a:pPr>
            <a:r>
              <a:rPr lang="fr-FR" sz="2000" dirty="0" smtClean="0">
                <a:solidFill>
                  <a:schemeClr val="tx2"/>
                </a:solidFill>
              </a:rPr>
              <a:t>Gabarit du site</a:t>
            </a:r>
          </a:p>
          <a:p>
            <a:pPr marL="914400" lvl="1" indent="-457200">
              <a:buNone/>
            </a:pPr>
            <a:r>
              <a:rPr lang="fr-FR" sz="20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/>
            <a:r>
              <a:rPr lang="fr-FR" dirty="0" smtClean="0">
                <a:solidFill>
                  <a:schemeClr val="tx2"/>
                </a:solidFill>
              </a:rPr>
              <a:t> Maquette</a:t>
            </a:r>
          </a:p>
          <a:p>
            <a:pPr marL="914400" lvl="1" indent="-457200">
              <a:buFont typeface="Wingdings" pitchFamily="2" charset="2"/>
              <a:buChar char="q"/>
            </a:pPr>
            <a:r>
              <a:rPr lang="fr-FR" sz="2000" dirty="0" smtClean="0">
                <a:solidFill>
                  <a:schemeClr val="tx2"/>
                </a:solidFill>
              </a:rPr>
              <a:t>Définition</a:t>
            </a:r>
          </a:p>
          <a:p>
            <a:pPr marL="914400" lvl="1" indent="-457200">
              <a:buFont typeface="Wingdings" pitchFamily="2" charset="2"/>
              <a:buChar char="q"/>
            </a:pPr>
            <a:r>
              <a:rPr lang="fr-FR" sz="2000" dirty="0" smtClean="0">
                <a:solidFill>
                  <a:schemeClr val="tx2"/>
                </a:solidFill>
              </a:rPr>
              <a:t>Exemples </a:t>
            </a:r>
          </a:p>
          <a:p>
            <a:pPr marL="914400" lvl="1" indent="-457200">
              <a:buFont typeface="Wingdings" pitchFamily="2" charset="2"/>
              <a:buChar char="q"/>
            </a:pPr>
            <a:r>
              <a:rPr lang="fr-FR" sz="2000" dirty="0" smtClean="0">
                <a:solidFill>
                  <a:schemeClr val="tx2"/>
                </a:solidFill>
              </a:rPr>
              <a:t>Maquette du site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357554" y="2000240"/>
            <a:ext cx="4786346" cy="1714512"/>
          </a:xfrm>
        </p:spPr>
        <p:txBody>
          <a:bodyPr/>
          <a:lstStyle/>
          <a:p>
            <a:pPr algn="ctr"/>
            <a:r>
              <a:rPr lang="fr-FR" dirty="0" smtClean="0"/>
              <a:t>Gabarit </a:t>
            </a:r>
            <a:br>
              <a:rPr lang="fr-FR" dirty="0" smtClean="0"/>
            </a:br>
            <a:r>
              <a:rPr lang="fr-FR" dirty="0" smtClean="0"/>
              <a:t>(mise en page)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928646"/>
            <a:ext cx="2286016" cy="4857808"/>
          </a:xfrm>
        </p:spPr>
        <p:txBody>
          <a:bodyPr>
            <a:normAutofit/>
          </a:bodyPr>
          <a:lstStyle/>
          <a:p>
            <a:pPr marL="457200" indent="-457200" algn="l"/>
            <a:r>
              <a:rPr lang="fr-FR" dirty="0" smtClean="0">
                <a:solidFill>
                  <a:srgbClr val="7030A0"/>
                </a:solidFill>
              </a:rPr>
              <a:t>Gabarit </a:t>
            </a:r>
          </a:p>
          <a:p>
            <a:pPr marL="457200" indent="-457200" algn="l"/>
            <a:r>
              <a:rPr lang="fr-FR" dirty="0" smtClean="0">
                <a:solidFill>
                  <a:srgbClr val="7030A0"/>
                </a:solidFill>
              </a:rPr>
              <a:t>(mise en page)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Définition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Exemples 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Gabarit du site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 algn="l"/>
            <a:r>
              <a:rPr lang="fr-FR" dirty="0" smtClean="0">
                <a:solidFill>
                  <a:schemeClr val="tx2"/>
                </a:solidFill>
              </a:rPr>
              <a:t> Maquette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Définition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Exemples 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Maquette du site </a:t>
            </a:r>
          </a:p>
          <a:p>
            <a:pPr marL="457200" indent="-457200" algn="l">
              <a:buFont typeface="+mj-lt"/>
              <a:buAutoNum type="arabicPeriod"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928926" y="571480"/>
            <a:ext cx="4786346" cy="571504"/>
          </a:xfrm>
        </p:spPr>
        <p:txBody>
          <a:bodyPr/>
          <a:lstStyle/>
          <a:p>
            <a:pPr algn="l"/>
            <a:r>
              <a:rPr lang="fr-FR" sz="2800" dirty="0" smtClean="0"/>
              <a:t>définition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928646"/>
            <a:ext cx="2286016" cy="4857808"/>
          </a:xfrm>
        </p:spPr>
        <p:txBody>
          <a:bodyPr>
            <a:normAutofit/>
          </a:bodyPr>
          <a:lstStyle/>
          <a:p>
            <a:pPr marL="457200" indent="-457200" algn="l"/>
            <a:r>
              <a:rPr lang="fr-FR" dirty="0" smtClean="0">
                <a:solidFill>
                  <a:srgbClr val="7030A0"/>
                </a:solidFill>
              </a:rPr>
              <a:t>Gabarit </a:t>
            </a:r>
          </a:p>
          <a:p>
            <a:pPr marL="457200" indent="-457200" algn="l"/>
            <a:r>
              <a:rPr lang="fr-FR" dirty="0" smtClean="0">
                <a:solidFill>
                  <a:srgbClr val="7030A0"/>
                </a:solidFill>
              </a:rPr>
              <a:t>(mise en page)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accent2"/>
                </a:solidFill>
              </a:rPr>
              <a:t>Définition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Exemples 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Gabarit du site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 algn="l"/>
            <a:r>
              <a:rPr lang="fr-FR" dirty="0" smtClean="0">
                <a:solidFill>
                  <a:schemeClr val="tx2"/>
                </a:solidFill>
              </a:rPr>
              <a:t> Maquette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Définition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Exemples 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Maquette du site </a:t>
            </a:r>
          </a:p>
          <a:p>
            <a:pPr marL="457200" indent="-457200" algn="l">
              <a:buFont typeface="+mj-lt"/>
              <a:buAutoNum type="arabicPeriod"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214678" y="1643050"/>
            <a:ext cx="5286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000364" y="1571612"/>
            <a:ext cx="50720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Un </a:t>
            </a:r>
            <a:r>
              <a:rPr lang="fr-FR" b="1" dirty="0"/>
              <a:t>gabarit</a:t>
            </a:r>
            <a:r>
              <a:rPr lang="fr-FR" dirty="0"/>
              <a:t> nommé aussi </a:t>
            </a:r>
            <a:r>
              <a:rPr lang="fr-FR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Template</a:t>
            </a:r>
            <a:r>
              <a:rPr lang="fr-FR" dirty="0"/>
              <a:t>, est un patron de mise en page </a:t>
            </a:r>
            <a:r>
              <a:rPr lang="fr-FR" dirty="0" smtClean="0"/>
              <a:t>où </a:t>
            </a:r>
            <a:r>
              <a:rPr lang="fr-FR" dirty="0"/>
              <a:t>l’on place </a:t>
            </a:r>
            <a:r>
              <a:rPr lang="fr-FR" dirty="0" smtClean="0"/>
              <a:t>des images </a:t>
            </a:r>
            <a:r>
              <a:rPr lang="fr-FR" dirty="0"/>
              <a:t>et </a:t>
            </a:r>
            <a:r>
              <a:rPr lang="fr-FR" dirty="0" smtClean="0"/>
              <a:t>des textes</a:t>
            </a:r>
            <a:r>
              <a:rPr lang="fr-FR" dirty="0"/>
              <a:t>.</a:t>
            </a:r>
          </a:p>
          <a:p>
            <a:pPr lvl="0"/>
            <a:r>
              <a:rPr lang="fr-FR" dirty="0" smtClean="0"/>
              <a:t>=&gt; Le </a:t>
            </a:r>
            <a:r>
              <a:rPr lang="fr-FR" dirty="0"/>
              <a:t>Gabarit est </a:t>
            </a:r>
            <a:r>
              <a:rPr lang="fr-FR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le plan du site web </a:t>
            </a:r>
            <a:r>
              <a:rPr lang="fr-FR" dirty="0"/>
              <a:t>c'est-à-dire le plan de l’interface </a:t>
            </a:r>
            <a:r>
              <a:rPr lang="fr-FR" dirty="0" smtClean="0">
                <a:solidFill>
                  <a:srgbClr val="FFFF00"/>
                </a:solidFill>
              </a:rPr>
              <a:t>HOMME/MACHINE</a:t>
            </a:r>
            <a:r>
              <a:rPr lang="fr-FR" dirty="0"/>
              <a:t>.</a:t>
            </a:r>
          </a:p>
          <a:p>
            <a:endParaRPr lang="fr-FR" dirty="0"/>
          </a:p>
        </p:txBody>
      </p:sp>
      <p:pic>
        <p:nvPicPr>
          <p:cNvPr id="7" name="Image 6" descr="http://3.bp.blogspot.com/-dWVjkbUkbf4/UYukPyHgMKI/AAAAAAAAALc/sDEpGvFinO8/s1600/Page+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4786322"/>
            <a:ext cx="2857520" cy="174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 7" descr="C:\Users\windows\Desktop\ihm\Maquette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4214818"/>
            <a:ext cx="3026097" cy="1882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http://trinity-advise.com/wp-content/uploads/2011/01/modele-maquett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3357562"/>
            <a:ext cx="2800350" cy="2057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928926" y="571480"/>
            <a:ext cx="4786346" cy="571504"/>
          </a:xfrm>
        </p:spPr>
        <p:txBody>
          <a:bodyPr/>
          <a:lstStyle/>
          <a:p>
            <a:pPr algn="l"/>
            <a:r>
              <a:rPr lang="fr-FR" sz="2800" dirty="0" smtClean="0"/>
              <a:t>définition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928646"/>
            <a:ext cx="2286016" cy="4857808"/>
          </a:xfrm>
        </p:spPr>
        <p:txBody>
          <a:bodyPr>
            <a:normAutofit/>
          </a:bodyPr>
          <a:lstStyle/>
          <a:p>
            <a:pPr marL="457200" indent="-457200" algn="l"/>
            <a:r>
              <a:rPr lang="fr-FR" dirty="0" smtClean="0">
                <a:solidFill>
                  <a:srgbClr val="7030A0"/>
                </a:solidFill>
              </a:rPr>
              <a:t>Gabarit </a:t>
            </a:r>
          </a:p>
          <a:p>
            <a:pPr marL="457200" indent="-457200" algn="l"/>
            <a:r>
              <a:rPr lang="fr-FR" dirty="0" smtClean="0">
                <a:solidFill>
                  <a:srgbClr val="7030A0"/>
                </a:solidFill>
              </a:rPr>
              <a:t>(mise en page)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accent2"/>
                </a:solidFill>
              </a:rPr>
              <a:t>Définition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Exemples 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Gabarit du site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 algn="l"/>
            <a:r>
              <a:rPr lang="fr-FR" dirty="0" smtClean="0">
                <a:solidFill>
                  <a:schemeClr val="tx2"/>
                </a:solidFill>
              </a:rPr>
              <a:t> Maquette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Définition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Exemples 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Maquette du site </a:t>
            </a:r>
          </a:p>
          <a:p>
            <a:pPr marL="457200" indent="-457200" algn="l">
              <a:buFont typeface="+mj-lt"/>
              <a:buAutoNum type="arabicPeriod"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214678" y="1643050"/>
            <a:ext cx="5286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143240" y="1214422"/>
            <a:ext cx="550072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Pour </a:t>
            </a:r>
            <a:r>
              <a:rPr lang="fr-FR" dirty="0"/>
              <a:t>la Page Web </a:t>
            </a:r>
            <a:r>
              <a:rPr lang="fr-FR" u="sng" dirty="0">
                <a:hlinkClick r:id="rId2"/>
              </a:rPr>
              <a:t>http://</a:t>
            </a:r>
            <a:r>
              <a:rPr lang="fr-FR" u="sng" dirty="0" smtClean="0">
                <a:hlinkClick r:id="rId2"/>
              </a:rPr>
              <a:t>www.smashingmagazine.com</a:t>
            </a:r>
            <a:endParaRPr lang="fr-FR" u="sng" dirty="0" smtClean="0"/>
          </a:p>
          <a:p>
            <a:endParaRPr lang="fr-FR" u="sng" dirty="0" smtClean="0"/>
          </a:p>
          <a:p>
            <a:r>
              <a:rPr lang="fr-FR" dirty="0" smtClean="0"/>
              <a:t> </a:t>
            </a:r>
            <a:r>
              <a:rPr lang="fr-FR" dirty="0"/>
              <a:t>le Gabarit donne </a:t>
            </a:r>
            <a:r>
              <a:rPr lang="fr-FR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une forme cohérente </a:t>
            </a:r>
            <a:r>
              <a:rPr lang="fr-FR" dirty="0"/>
              <a:t>a </a:t>
            </a:r>
            <a:r>
              <a:rPr lang="fr-FR" dirty="0" smtClean="0"/>
              <a:t>ce site</a:t>
            </a:r>
            <a:r>
              <a:rPr lang="fr-FR" dirty="0"/>
              <a:t>.</a:t>
            </a:r>
          </a:p>
          <a:p>
            <a:r>
              <a:rPr lang="fr-FR" dirty="0" smtClean="0"/>
              <a:t>=&gt;D’où </a:t>
            </a:r>
            <a:r>
              <a:rPr lang="fr-FR" dirty="0"/>
              <a:t>le Gabarit a pour </a:t>
            </a:r>
            <a:r>
              <a:rPr lang="fr-FR" dirty="0" smtClean="0"/>
              <a:t>but de </a:t>
            </a:r>
            <a:r>
              <a:rPr lang="fr-FR" dirty="0"/>
              <a:t>rendre </a:t>
            </a:r>
            <a:r>
              <a:rPr lang="fr-FR" dirty="0" smtClean="0"/>
              <a:t>la </a:t>
            </a:r>
            <a:r>
              <a:rPr lang="fr-FR" dirty="0"/>
              <a:t>lecture </a:t>
            </a:r>
            <a:r>
              <a:rPr lang="fr-FR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plus facile</a:t>
            </a:r>
            <a:r>
              <a:rPr lang="fr-FR" dirty="0" smtClean="0"/>
              <a:t> et la conception </a:t>
            </a:r>
            <a:r>
              <a:rPr lang="fr-FR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plus claire</a:t>
            </a:r>
            <a:r>
              <a:rPr lang="fr-FR" dirty="0" smtClean="0"/>
              <a:t>.</a:t>
            </a:r>
            <a:endParaRPr lang="fr-FR" dirty="0"/>
          </a:p>
          <a:p>
            <a:r>
              <a:rPr lang="fr-FR" dirty="0" smtClean="0"/>
              <a:t>- les </a:t>
            </a:r>
            <a:r>
              <a:rPr lang="fr-FR" dirty="0"/>
              <a:t>contenus, qu’il s’agisse d’image (logos, illustrations) ou de textes (Titre, légendes, colonnes de texte, etc</a:t>
            </a:r>
            <a:r>
              <a:rPr lang="fr-FR" dirty="0" smtClean="0"/>
              <a:t>.…),  </a:t>
            </a:r>
            <a:r>
              <a:rPr lang="fr-FR" dirty="0"/>
              <a:t>seront placés a des endroits précis.</a:t>
            </a:r>
          </a:p>
          <a:p>
            <a:endParaRPr lang="fr-FR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3972585"/>
            <a:ext cx="3214710" cy="238537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928926" y="571480"/>
            <a:ext cx="4786346" cy="571504"/>
          </a:xfrm>
        </p:spPr>
        <p:txBody>
          <a:bodyPr/>
          <a:lstStyle/>
          <a:p>
            <a:pPr algn="l"/>
            <a:r>
              <a:rPr lang="fr-FR" sz="2800" dirty="0" smtClean="0"/>
              <a:t>Exemples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928646"/>
            <a:ext cx="2286016" cy="4857808"/>
          </a:xfrm>
        </p:spPr>
        <p:txBody>
          <a:bodyPr>
            <a:normAutofit/>
          </a:bodyPr>
          <a:lstStyle/>
          <a:p>
            <a:pPr marL="457200" indent="-457200" algn="l"/>
            <a:r>
              <a:rPr lang="fr-FR" dirty="0" smtClean="0">
                <a:solidFill>
                  <a:srgbClr val="7030A0"/>
                </a:solidFill>
              </a:rPr>
              <a:t>Gabarit </a:t>
            </a:r>
          </a:p>
          <a:p>
            <a:pPr marL="457200" indent="-457200" algn="l"/>
            <a:r>
              <a:rPr lang="fr-FR" dirty="0" smtClean="0">
                <a:solidFill>
                  <a:srgbClr val="7030A0"/>
                </a:solidFill>
              </a:rPr>
              <a:t>(mise en page)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Définition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accent2"/>
                </a:solidFill>
              </a:rPr>
              <a:t>Exemples 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Gabarit du site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 algn="l"/>
            <a:r>
              <a:rPr lang="fr-FR" dirty="0" smtClean="0">
                <a:solidFill>
                  <a:schemeClr val="tx2"/>
                </a:solidFill>
              </a:rPr>
              <a:t> Maquette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Définition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Exemples 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Maquette du site </a:t>
            </a:r>
          </a:p>
          <a:p>
            <a:pPr marL="457200" indent="-457200" algn="l">
              <a:buFont typeface="+mj-lt"/>
              <a:buAutoNum type="arabicPeriod"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214678" y="1643050"/>
            <a:ext cx="5286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Premier exemple :</a:t>
            </a:r>
            <a:endParaRPr lang="fr-FR" dirty="0"/>
          </a:p>
        </p:txBody>
      </p:sp>
      <p:pic>
        <p:nvPicPr>
          <p:cNvPr id="7" name="Image 6" descr="http://3.bp.blogspot.com/-dWVjkbUkbf4/UYukPyHgMKI/AAAAAAAAALc/sDEpGvFinO8/s1600/Page+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357430"/>
            <a:ext cx="5500726" cy="3820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928926" y="571480"/>
            <a:ext cx="4786346" cy="571504"/>
          </a:xfrm>
        </p:spPr>
        <p:txBody>
          <a:bodyPr/>
          <a:lstStyle/>
          <a:p>
            <a:pPr algn="l"/>
            <a:r>
              <a:rPr lang="fr-FR" sz="2800" dirty="0" smtClean="0"/>
              <a:t>Exemples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928646"/>
            <a:ext cx="2286016" cy="4857808"/>
          </a:xfrm>
        </p:spPr>
        <p:txBody>
          <a:bodyPr>
            <a:normAutofit/>
          </a:bodyPr>
          <a:lstStyle/>
          <a:p>
            <a:pPr marL="457200" indent="-457200" algn="l"/>
            <a:r>
              <a:rPr lang="fr-FR" dirty="0" smtClean="0">
                <a:solidFill>
                  <a:srgbClr val="7030A0"/>
                </a:solidFill>
              </a:rPr>
              <a:t>Gabarit </a:t>
            </a:r>
          </a:p>
          <a:p>
            <a:pPr marL="457200" indent="-457200" algn="l"/>
            <a:r>
              <a:rPr lang="fr-FR" dirty="0" smtClean="0">
                <a:solidFill>
                  <a:srgbClr val="7030A0"/>
                </a:solidFill>
              </a:rPr>
              <a:t>(mise en page)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Définition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accent2"/>
                </a:solidFill>
              </a:rPr>
              <a:t>Exemples 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Gabarit du site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 algn="l"/>
            <a:r>
              <a:rPr lang="fr-FR" dirty="0" smtClean="0">
                <a:solidFill>
                  <a:schemeClr val="tx2"/>
                </a:solidFill>
              </a:rPr>
              <a:t> Maquette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Définition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Exemples 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Maquette du site </a:t>
            </a:r>
          </a:p>
          <a:p>
            <a:pPr marL="457200" indent="-457200" algn="l">
              <a:buFont typeface="+mj-lt"/>
              <a:buAutoNum type="arabicPeriod"/>
            </a:pPr>
            <a:endParaRPr lang="fr-FR" dirty="0"/>
          </a:p>
        </p:txBody>
      </p:sp>
      <p:pic>
        <p:nvPicPr>
          <p:cNvPr id="6" name="Image 5" descr="C:\Users\windows\Desktop\ihm\Maquette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2214554"/>
            <a:ext cx="5643602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3214678" y="1643050"/>
            <a:ext cx="5286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Deuxième  exemple :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928926" y="571480"/>
            <a:ext cx="4786346" cy="571504"/>
          </a:xfrm>
        </p:spPr>
        <p:txBody>
          <a:bodyPr/>
          <a:lstStyle/>
          <a:p>
            <a:pPr algn="l"/>
            <a:r>
              <a:rPr lang="fr-FR" sz="2800" dirty="0" smtClean="0"/>
              <a:t>Exemples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928646"/>
            <a:ext cx="2286016" cy="4857808"/>
          </a:xfrm>
        </p:spPr>
        <p:txBody>
          <a:bodyPr>
            <a:normAutofit/>
          </a:bodyPr>
          <a:lstStyle/>
          <a:p>
            <a:pPr marL="457200" indent="-457200" algn="l"/>
            <a:r>
              <a:rPr lang="fr-FR" dirty="0" smtClean="0">
                <a:solidFill>
                  <a:srgbClr val="7030A0"/>
                </a:solidFill>
              </a:rPr>
              <a:t>Gabarit </a:t>
            </a:r>
          </a:p>
          <a:p>
            <a:pPr marL="457200" indent="-457200" algn="l"/>
            <a:r>
              <a:rPr lang="fr-FR" dirty="0" smtClean="0">
                <a:solidFill>
                  <a:srgbClr val="7030A0"/>
                </a:solidFill>
              </a:rPr>
              <a:t>(mise en page)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Définition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accent2"/>
                </a:solidFill>
              </a:rPr>
              <a:t>Exemples 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Gabarit du site</a:t>
            </a:r>
          </a:p>
          <a:p>
            <a:pPr marL="914400" lvl="1" indent="-457200" algn="l"/>
            <a:r>
              <a:rPr lang="fr-FR" sz="2000" dirty="0" smtClean="0">
                <a:solidFill>
                  <a:schemeClr val="tx2"/>
                </a:solidFill>
              </a:rPr>
              <a:t> </a:t>
            </a:r>
          </a:p>
          <a:p>
            <a:pPr marL="457200" indent="-457200" algn="l"/>
            <a:r>
              <a:rPr lang="fr-FR" dirty="0" smtClean="0">
                <a:solidFill>
                  <a:schemeClr val="tx2"/>
                </a:solidFill>
              </a:rPr>
              <a:t> Maquette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Définition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Exemples </a:t>
            </a:r>
          </a:p>
          <a:p>
            <a:pPr marL="457200" indent="-457200" algn="l"/>
            <a:r>
              <a:rPr lang="fr-FR" sz="2000" dirty="0" smtClean="0">
                <a:solidFill>
                  <a:schemeClr val="tx2"/>
                </a:solidFill>
              </a:rPr>
              <a:t>	Maquette du site </a:t>
            </a:r>
          </a:p>
          <a:p>
            <a:pPr marL="457200" indent="-457200" algn="l">
              <a:buFont typeface="+mj-lt"/>
              <a:buAutoNum type="arabicPeriod"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214678" y="1643050"/>
            <a:ext cx="5286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Dernier Exemple :</a:t>
            </a:r>
            <a:endParaRPr lang="fr-FR" dirty="0"/>
          </a:p>
        </p:txBody>
      </p:sp>
      <p:pic>
        <p:nvPicPr>
          <p:cNvPr id="7" name="Picture 4" descr="http://trinity-advise.com/wp-content/uploads/2011/01/modele-maquett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428868"/>
            <a:ext cx="5500726" cy="4041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</TotalTime>
  <Words>498</Words>
  <Application>Microsoft Office PowerPoint</Application>
  <PresentationFormat>Affichage à l'écran (4:3)</PresentationFormat>
  <Paragraphs>192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Opulent</vt:lpstr>
      <vt:lpstr>ihm</vt:lpstr>
      <vt:lpstr>Introduction :</vt:lpstr>
      <vt:lpstr>Plan  :</vt:lpstr>
      <vt:lpstr>Gabarit  (mise en page) </vt:lpstr>
      <vt:lpstr>définition</vt:lpstr>
      <vt:lpstr>définition</vt:lpstr>
      <vt:lpstr>Exemples</vt:lpstr>
      <vt:lpstr>Exemples</vt:lpstr>
      <vt:lpstr>Exemples</vt:lpstr>
      <vt:lpstr>Gabarit de site</vt:lpstr>
      <vt:lpstr>Maquette</vt:lpstr>
      <vt:lpstr>définition</vt:lpstr>
      <vt:lpstr>définition</vt:lpstr>
      <vt:lpstr>Exemples</vt:lpstr>
      <vt:lpstr>Exemples</vt:lpstr>
      <vt:lpstr>Maquette du site</vt:lpstr>
      <vt:lpstr>Maquette du site</vt:lpstr>
      <vt:lpstr>Mercie pour votre attention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oussama</dc:creator>
  <cp:lastModifiedBy>ISIMS</cp:lastModifiedBy>
  <cp:revision>49</cp:revision>
  <dcterms:created xsi:type="dcterms:W3CDTF">2015-02-16T17:51:37Z</dcterms:created>
  <dcterms:modified xsi:type="dcterms:W3CDTF">2015-02-17T10:02:53Z</dcterms:modified>
</cp:coreProperties>
</file>